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74" r:id="rId2"/>
    <p:sldId id="272" r:id="rId3"/>
    <p:sldId id="256" r:id="rId4"/>
    <p:sldId id="257" r:id="rId5"/>
    <p:sldId id="258" r:id="rId6"/>
    <p:sldId id="261" r:id="rId7"/>
    <p:sldId id="269" r:id="rId8"/>
    <p:sldId id="270" r:id="rId9"/>
    <p:sldId id="259" r:id="rId10"/>
    <p:sldId id="260" r:id="rId11"/>
    <p:sldId id="262" r:id="rId12"/>
    <p:sldId id="264" r:id="rId13"/>
    <p:sldId id="265" r:id="rId14"/>
    <p:sldId id="267" r:id="rId15"/>
    <p:sldId id="266" r:id="rId16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67" autoAdjust="0"/>
  </p:normalViewPr>
  <p:slideViewPr>
    <p:cSldViewPr snapToGrid="0" snapToObjects="1">
      <p:cViewPr>
        <p:scale>
          <a:sx n="75" d="100"/>
          <a:sy n="75" d="100"/>
        </p:scale>
        <p:origin x="-3960" y="-64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72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162376-90DA-2640-8B19-1A8622B5C1A8}" type="datetimeFigureOut">
              <a:rPr lang="en-US" smtClean="0"/>
              <a:t>10/9/12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7A7BC1-C3A6-9647-8C52-159B5B4EF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2352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A58C3-6818-EC4A-A4D1-B831C61E0C09}" type="datetimeFigureOut">
              <a:rPr lang="en-US" smtClean="0"/>
              <a:t>10/9/12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0633D6-95B9-E54E-86E6-33F80038CD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2716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0633D6-95B9-E54E-86E6-33F80038CD6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25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27616-B1B4-2C4F-AC83-9B592A16253A}" type="datetime1">
              <a:rPr lang="en-US" smtClean="0"/>
              <a:t>10/9/12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 UNDERGOING PEER REVIEW – DO NOT CITE OR QUOTE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3D37E-524A-9843-97B5-586595243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960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4CD07-AF95-6543-A00A-84A717EF1BD2}" type="datetime1">
              <a:rPr lang="en-US" smtClean="0"/>
              <a:t>10/9/12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 UNDERGOING PEER REVIEW – DO NOT CITE OR QUOTE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3D37E-524A-9843-97B5-586595243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692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1E74E-7795-1D4B-A59A-EDE31E1AF324}" type="datetime1">
              <a:rPr lang="en-US" smtClean="0"/>
              <a:t>10/9/12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 UNDERGOING PEER REVIEW – DO NOT CITE OR QUOTE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3D37E-524A-9843-97B5-586595243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13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67D4F-5441-8B4B-B4BE-8BDBC37CC849}" type="datetime1">
              <a:rPr lang="en-US" smtClean="0"/>
              <a:t>10/9/12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 UNDERGOING PEER REVIEW – DO NOT CITE OR QUOTE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3D37E-524A-9843-97B5-586595243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120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F6A54-5A4E-5446-86CB-D0D3C7BAFE1F}" type="datetime1">
              <a:rPr lang="en-US" smtClean="0"/>
              <a:t>10/9/12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 UNDERGOING PEER REVIEW – DO NOT CITE OR QUOTE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3D37E-524A-9843-97B5-586595243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476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49DC-19B5-1D4D-AA0B-C642F7D89AC6}" type="datetime1">
              <a:rPr lang="en-US" smtClean="0"/>
              <a:t>10/9/12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 UNDERGOING PEER REVIEW – DO NOT CITE OR QUOTE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3D37E-524A-9843-97B5-586595243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72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F9DE-FBCE-2540-8736-69A92543BAC5}" type="datetime1">
              <a:rPr lang="en-US" smtClean="0"/>
              <a:t>10/9/12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 UNDERGOING PEER REVIEW – DO NOT CITE OR QUOTE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3D37E-524A-9843-97B5-586595243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596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BFFC9-F555-5149-8BDB-65EAC8BCCA5D}" type="datetime1">
              <a:rPr lang="en-US" smtClean="0"/>
              <a:t>10/9/12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 UNDERGOING PEER REVIEW – DO NOT CITE OR QUOTE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3D37E-524A-9843-97B5-586595243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055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3F5D6-21CF-1647-8564-2F1FDE7F95FE}" type="datetime1">
              <a:rPr lang="en-US" smtClean="0"/>
              <a:t>10/9/12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 UNDERGOING PEER REVIEW – DO NOT CITE OR QUOTE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3D37E-524A-9843-97B5-586595243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311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53788-5F4A-AA4C-8A16-137A482679F1}" type="datetime1">
              <a:rPr lang="en-US" smtClean="0"/>
              <a:t>10/9/12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 UNDERGOING PEER REVIEW – DO NOT CITE OR QUOTE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3D37E-524A-9843-97B5-586595243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88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BCBA7-5BD5-A24D-95B5-7F7F340B7BDA}" type="datetime1">
              <a:rPr lang="en-US" smtClean="0"/>
              <a:t>10/9/12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 UNDERGOING PEER REVIEW – DO NOT CITE OR QUOTE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3D37E-524A-9843-97B5-586595243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073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BF303-2E6A-D943-AD26-9B9391AC652E}" type="datetime1">
              <a:rPr lang="en-US" smtClean="0"/>
              <a:t>10/9/12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53067" y="8475134"/>
            <a:ext cx="44704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DRAFT UNDERGOING PEER REVIEW – DO NOT CITE OR QUOTE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3D37E-524A-9843-97B5-586595243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054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5359400" cy="751416"/>
          </a:xfrm>
        </p:spPr>
        <p:txBody>
          <a:bodyPr>
            <a:normAutofit/>
          </a:bodyPr>
          <a:lstStyle/>
          <a:p>
            <a:pPr algn="l"/>
            <a:r>
              <a:rPr lang="en-US" sz="2000" dirty="0"/>
              <a:t>Fig. 1.</a:t>
            </a:r>
          </a:p>
        </p:txBody>
      </p:sp>
      <p:sp>
        <p:nvSpPr>
          <p:cNvPr id="3" name="Can 2"/>
          <p:cNvSpPr>
            <a:spLocks noChangeArrowheads="1"/>
          </p:cNvSpPr>
          <p:nvPr/>
        </p:nvSpPr>
        <p:spPr bwMode="auto">
          <a:xfrm>
            <a:off x="525463" y="2644775"/>
            <a:ext cx="3657600" cy="3886200"/>
          </a:xfrm>
          <a:prstGeom prst="can">
            <a:avLst>
              <a:gd name="adj" fmla="val 24998"/>
            </a:avLst>
          </a:prstGeom>
          <a:solidFill>
            <a:srgbClr val="D9D9D9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Rounded Rectangle 3"/>
          <p:cNvSpPr>
            <a:spLocks noChangeArrowheads="1"/>
          </p:cNvSpPr>
          <p:nvPr/>
        </p:nvSpPr>
        <p:spPr bwMode="auto">
          <a:xfrm>
            <a:off x="4281488" y="3482975"/>
            <a:ext cx="1066800" cy="1828800"/>
          </a:xfrm>
          <a:prstGeom prst="roundRect">
            <a:avLst>
              <a:gd name="adj" fmla="val 16667"/>
            </a:avLst>
          </a:prstGeom>
          <a:solidFill>
            <a:srgbClr val="D9D9D9">
              <a:alpha val="50195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Can 4"/>
          <p:cNvSpPr>
            <a:spLocks noChangeArrowheads="1"/>
          </p:cNvSpPr>
          <p:nvPr/>
        </p:nvSpPr>
        <p:spPr bwMode="auto">
          <a:xfrm>
            <a:off x="5476876" y="2568575"/>
            <a:ext cx="762000" cy="4419600"/>
          </a:xfrm>
          <a:prstGeom prst="can">
            <a:avLst>
              <a:gd name="adj" fmla="val 24999"/>
            </a:avLst>
          </a:prstGeom>
          <a:solidFill>
            <a:srgbClr val="D9D9D9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1885951" y="1911350"/>
            <a:ext cx="900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>
                <a:latin typeface="Calibri" charset="0"/>
              </a:rPr>
              <a:t>Cr(VI)</a:t>
            </a: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2987676" y="3546475"/>
            <a:ext cx="9001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000">
                <a:latin typeface="Calibri" charset="0"/>
              </a:rPr>
              <a:t>Cr(VI)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963863" y="4806950"/>
            <a:ext cx="9001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000">
                <a:latin typeface="Calibri" charset="0"/>
              </a:rPr>
              <a:t>Cr(III)</a:t>
            </a:r>
          </a:p>
        </p:txBody>
      </p:sp>
      <p:sp>
        <p:nvSpPr>
          <p:cNvPr id="9" name="Text Box 19"/>
          <p:cNvSpPr txBox="1">
            <a:spLocks noChangeArrowheads="1"/>
          </p:cNvSpPr>
          <p:nvPr/>
        </p:nvSpPr>
        <p:spPr bwMode="auto">
          <a:xfrm>
            <a:off x="4225926" y="3130550"/>
            <a:ext cx="1268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hangingPunct="1"/>
            <a:r>
              <a:rPr lang="en-US" sz="1800" b="1" i="1">
                <a:latin typeface="Calibri" charset="0"/>
              </a:rPr>
              <a:t>Epithelium</a:t>
            </a:r>
          </a:p>
        </p:txBody>
      </p:sp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4267201" y="3546475"/>
            <a:ext cx="9001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000">
                <a:latin typeface="Calibri" charset="0"/>
              </a:rPr>
              <a:t>Cr(VI)</a:t>
            </a:r>
          </a:p>
        </p:txBody>
      </p:sp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4249738" y="4767263"/>
            <a:ext cx="9001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000">
                <a:latin typeface="Calibri" charset="0"/>
              </a:rPr>
              <a:t>Cr(III)</a:t>
            </a:r>
          </a:p>
        </p:txBody>
      </p:sp>
      <p:sp>
        <p:nvSpPr>
          <p:cNvPr id="12" name="TextBox 7"/>
          <p:cNvSpPr txBox="1">
            <a:spLocks noChangeArrowheads="1"/>
          </p:cNvSpPr>
          <p:nvPr/>
        </p:nvSpPr>
        <p:spPr bwMode="auto">
          <a:xfrm>
            <a:off x="5414963" y="3549650"/>
            <a:ext cx="9001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000">
                <a:latin typeface="Calibri" charset="0"/>
              </a:rPr>
              <a:t>Cr(VI)</a:t>
            </a:r>
          </a:p>
        </p:txBody>
      </p:sp>
      <p:sp>
        <p:nvSpPr>
          <p:cNvPr id="13" name="TextBox 7"/>
          <p:cNvSpPr txBox="1">
            <a:spLocks noChangeArrowheads="1"/>
          </p:cNvSpPr>
          <p:nvPr/>
        </p:nvSpPr>
        <p:spPr bwMode="auto">
          <a:xfrm>
            <a:off x="5414963" y="4757738"/>
            <a:ext cx="9001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000">
                <a:latin typeface="Calibri" charset="0"/>
              </a:rPr>
              <a:t>Cr(III)</a:t>
            </a:r>
          </a:p>
        </p:txBody>
      </p:sp>
      <p:sp>
        <p:nvSpPr>
          <p:cNvPr id="14" name="AutoShape 40"/>
          <p:cNvSpPr>
            <a:spLocks noChangeArrowheads="1"/>
          </p:cNvSpPr>
          <p:nvPr/>
        </p:nvSpPr>
        <p:spPr bwMode="auto">
          <a:xfrm>
            <a:off x="2057401" y="2568575"/>
            <a:ext cx="512762" cy="3597275"/>
          </a:xfrm>
          <a:prstGeom prst="downArrow">
            <a:avLst>
              <a:gd name="adj1" fmla="val 50000"/>
              <a:gd name="adj2" fmla="val 175387"/>
            </a:avLst>
          </a:prstGeom>
          <a:solidFill>
            <a:schemeClr val="bg1">
              <a:lumMod val="50000"/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latin typeface="+mn-lt"/>
                <a:ea typeface="+mn-ea"/>
                <a:cs typeface="+mn-cs"/>
              </a:rPr>
              <a:t>R1</a:t>
            </a:r>
          </a:p>
        </p:txBody>
      </p:sp>
      <p:sp>
        <p:nvSpPr>
          <p:cNvPr id="15" name="AutoShape 41"/>
          <p:cNvSpPr>
            <a:spLocks noChangeArrowheads="1"/>
          </p:cNvSpPr>
          <p:nvPr/>
        </p:nvSpPr>
        <p:spPr bwMode="auto">
          <a:xfrm>
            <a:off x="3063876" y="4092575"/>
            <a:ext cx="555625" cy="763588"/>
          </a:xfrm>
          <a:prstGeom prst="downArrow">
            <a:avLst>
              <a:gd name="adj1" fmla="val 50000"/>
              <a:gd name="adj2" fmla="val 51609"/>
            </a:avLst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latin typeface="+mn-lt"/>
                <a:ea typeface="+mn-ea"/>
                <a:cs typeface="+mn-cs"/>
              </a:rPr>
              <a:t>R2a</a:t>
            </a:r>
          </a:p>
        </p:txBody>
      </p:sp>
      <p:sp>
        <p:nvSpPr>
          <p:cNvPr id="16" name="AutoShape 42"/>
          <p:cNvSpPr>
            <a:spLocks noChangeArrowheads="1"/>
          </p:cNvSpPr>
          <p:nvPr/>
        </p:nvSpPr>
        <p:spPr bwMode="auto">
          <a:xfrm>
            <a:off x="4548188" y="4052888"/>
            <a:ext cx="546100" cy="763587"/>
          </a:xfrm>
          <a:prstGeom prst="downArrow">
            <a:avLst>
              <a:gd name="adj1" fmla="val 50000"/>
              <a:gd name="adj2" fmla="val 51609"/>
            </a:avLst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latin typeface="+mn-lt"/>
                <a:ea typeface="+mn-ea"/>
                <a:cs typeface="+mn-cs"/>
              </a:rPr>
              <a:t>R2b</a:t>
            </a:r>
          </a:p>
        </p:txBody>
      </p:sp>
      <p:sp>
        <p:nvSpPr>
          <p:cNvPr id="17" name="AutoShape 44"/>
          <p:cNvSpPr>
            <a:spLocks noChangeArrowheads="1"/>
          </p:cNvSpPr>
          <p:nvPr/>
        </p:nvSpPr>
        <p:spPr bwMode="auto">
          <a:xfrm>
            <a:off x="5538788" y="4064000"/>
            <a:ext cx="617538" cy="763588"/>
          </a:xfrm>
          <a:prstGeom prst="downArrow">
            <a:avLst>
              <a:gd name="adj1" fmla="val 50000"/>
              <a:gd name="adj2" fmla="val 51609"/>
            </a:avLst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latin typeface="+mn-lt"/>
                <a:ea typeface="+mn-ea"/>
                <a:cs typeface="+mn-cs"/>
              </a:rPr>
              <a:t>R2c</a:t>
            </a:r>
          </a:p>
        </p:txBody>
      </p:sp>
      <p:sp>
        <p:nvSpPr>
          <p:cNvPr id="18" name="AutoShape 45"/>
          <p:cNvSpPr>
            <a:spLocks noChangeArrowheads="1"/>
          </p:cNvSpPr>
          <p:nvPr/>
        </p:nvSpPr>
        <p:spPr bwMode="auto">
          <a:xfrm>
            <a:off x="3863976" y="3643313"/>
            <a:ext cx="442912" cy="347662"/>
          </a:xfrm>
          <a:prstGeom prst="rightArrow">
            <a:avLst>
              <a:gd name="adj1" fmla="val 50000"/>
              <a:gd name="adj2" fmla="val 31849"/>
            </a:avLst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>
                <a:latin typeface="+mn-lt"/>
                <a:ea typeface="+mn-ea"/>
                <a:cs typeface="+mn-cs"/>
              </a:rPr>
              <a:t>R3</a:t>
            </a:r>
          </a:p>
        </p:txBody>
      </p:sp>
      <p:sp>
        <p:nvSpPr>
          <p:cNvPr id="19" name="AutoShape 48"/>
          <p:cNvSpPr>
            <a:spLocks noChangeArrowheads="1"/>
          </p:cNvSpPr>
          <p:nvPr/>
        </p:nvSpPr>
        <p:spPr bwMode="auto">
          <a:xfrm>
            <a:off x="5095876" y="3643313"/>
            <a:ext cx="441325" cy="347662"/>
          </a:xfrm>
          <a:prstGeom prst="rightArrow">
            <a:avLst>
              <a:gd name="adj1" fmla="val 50000"/>
              <a:gd name="adj2" fmla="val 31849"/>
            </a:avLst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latin typeface="+mn-lt"/>
                <a:ea typeface="+mn-ea"/>
                <a:cs typeface="+mn-cs"/>
              </a:rPr>
              <a:t>R4</a:t>
            </a:r>
          </a:p>
        </p:txBody>
      </p:sp>
      <p:sp>
        <p:nvSpPr>
          <p:cNvPr id="20" name="AutoShape 49"/>
          <p:cNvSpPr>
            <a:spLocks noChangeArrowheads="1"/>
          </p:cNvSpPr>
          <p:nvPr/>
        </p:nvSpPr>
        <p:spPr bwMode="auto">
          <a:xfrm>
            <a:off x="3887788" y="4854575"/>
            <a:ext cx="442913" cy="347663"/>
          </a:xfrm>
          <a:prstGeom prst="rightArrow">
            <a:avLst>
              <a:gd name="adj1" fmla="val 50000"/>
              <a:gd name="adj2" fmla="val 31849"/>
            </a:avLst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>
                <a:latin typeface="+mn-lt"/>
                <a:ea typeface="+mn-ea"/>
                <a:cs typeface="+mn-cs"/>
              </a:rPr>
              <a:t>R3</a:t>
            </a:r>
          </a:p>
        </p:txBody>
      </p:sp>
      <p:sp>
        <p:nvSpPr>
          <p:cNvPr id="21" name="AutoShape 51"/>
          <p:cNvSpPr>
            <a:spLocks noChangeArrowheads="1"/>
          </p:cNvSpPr>
          <p:nvPr/>
        </p:nvSpPr>
        <p:spPr bwMode="auto">
          <a:xfrm>
            <a:off x="5095876" y="4854575"/>
            <a:ext cx="442912" cy="347663"/>
          </a:xfrm>
          <a:prstGeom prst="rightArrow">
            <a:avLst>
              <a:gd name="adj1" fmla="val 50000"/>
              <a:gd name="adj2" fmla="val 31849"/>
            </a:avLst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latin typeface="+mn-lt"/>
                <a:ea typeface="+mn-ea"/>
                <a:cs typeface="+mn-cs"/>
              </a:rPr>
              <a:t>R4</a:t>
            </a:r>
          </a:p>
        </p:txBody>
      </p:sp>
      <p:sp>
        <p:nvSpPr>
          <p:cNvPr id="22" name="Text Box 52"/>
          <p:cNvSpPr txBox="1">
            <a:spLocks noChangeArrowheads="1"/>
          </p:cNvSpPr>
          <p:nvPr/>
        </p:nvSpPr>
        <p:spPr bwMode="auto">
          <a:xfrm>
            <a:off x="3063876" y="2989263"/>
            <a:ext cx="8810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i="1">
                <a:latin typeface="Calibri" charset="0"/>
              </a:rPr>
              <a:t>Lumen</a:t>
            </a:r>
          </a:p>
        </p:txBody>
      </p:sp>
      <p:sp>
        <p:nvSpPr>
          <p:cNvPr id="23" name="Text Box 53"/>
          <p:cNvSpPr txBox="1">
            <a:spLocks noChangeArrowheads="1"/>
          </p:cNvSpPr>
          <p:nvPr/>
        </p:nvSpPr>
        <p:spPr bwMode="auto">
          <a:xfrm>
            <a:off x="5476876" y="1955800"/>
            <a:ext cx="9413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i="1">
                <a:latin typeface="Calibri" charset="0"/>
              </a:rPr>
              <a:t>Portal</a:t>
            </a:r>
          </a:p>
          <a:p>
            <a:pPr eaLnBrk="1" hangingPunct="1"/>
            <a:r>
              <a:rPr lang="en-US" sz="1800" b="1" i="1">
                <a:latin typeface="Calibri" charset="0"/>
              </a:rPr>
              <a:t>Plasma</a:t>
            </a:r>
          </a:p>
        </p:txBody>
      </p:sp>
      <p:sp>
        <p:nvSpPr>
          <p:cNvPr id="24" name="AutoShape 54"/>
          <p:cNvSpPr>
            <a:spLocks noChangeArrowheads="1"/>
          </p:cNvSpPr>
          <p:nvPr/>
        </p:nvSpPr>
        <p:spPr bwMode="auto">
          <a:xfrm>
            <a:off x="5562601" y="5251450"/>
            <a:ext cx="593725" cy="1689100"/>
          </a:xfrm>
          <a:prstGeom prst="downArrow">
            <a:avLst>
              <a:gd name="adj1" fmla="val 50000"/>
              <a:gd name="adj2" fmla="val 71123"/>
            </a:avLst>
          </a:prstGeom>
          <a:solidFill>
            <a:schemeClr val="bg1">
              <a:lumMod val="50000"/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latin typeface="+mn-lt"/>
                <a:ea typeface="+mn-ea"/>
                <a:cs typeface="+mn-cs"/>
              </a:rPr>
              <a:t>R5</a:t>
            </a:r>
          </a:p>
        </p:txBody>
      </p:sp>
      <p:sp>
        <p:nvSpPr>
          <p:cNvPr id="25" name="AutoShape 56"/>
          <p:cNvSpPr>
            <a:spLocks noChangeArrowheads="1"/>
          </p:cNvSpPr>
          <p:nvPr/>
        </p:nvSpPr>
        <p:spPr bwMode="auto">
          <a:xfrm flipH="1">
            <a:off x="3922713" y="4225925"/>
            <a:ext cx="442913" cy="347663"/>
          </a:xfrm>
          <a:prstGeom prst="rightArrow">
            <a:avLst>
              <a:gd name="adj1" fmla="val 50000"/>
              <a:gd name="adj2" fmla="val 31849"/>
            </a:avLst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latin typeface="+mn-lt"/>
                <a:ea typeface="+mn-ea"/>
                <a:cs typeface="+mn-cs"/>
              </a:rPr>
              <a:t>R6</a:t>
            </a:r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 UNDERGOING PEER REVIEW – DO NOT CITE OR QUOTE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467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" y="366713"/>
            <a:ext cx="6172200" cy="471487"/>
          </a:xfrm>
        </p:spPr>
        <p:txBody>
          <a:bodyPr/>
          <a:lstStyle/>
          <a:p>
            <a:pPr algn="l"/>
            <a:r>
              <a:rPr lang="en-US" sz="2000" dirty="0"/>
              <a:t>Fig </a:t>
            </a:r>
            <a:r>
              <a:rPr lang="en-US" sz="2000" dirty="0" smtClean="0"/>
              <a:t>10.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685800"/>
            <a:ext cx="458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(A)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4812268"/>
            <a:ext cx="450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(B)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799" y="838200"/>
            <a:ext cx="5814269" cy="39591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799" y="4812268"/>
            <a:ext cx="5814269" cy="3959199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 UNDERGOING PEER REVIEW – DO NOT CITE OR QUOTE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69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" y="366713"/>
            <a:ext cx="6172200" cy="471487"/>
          </a:xfrm>
        </p:spPr>
        <p:txBody>
          <a:bodyPr/>
          <a:lstStyle/>
          <a:p>
            <a:pPr algn="l"/>
            <a:r>
              <a:rPr lang="en-US" sz="2000" dirty="0"/>
              <a:t>Fig </a:t>
            </a:r>
            <a:r>
              <a:rPr lang="en-US" sz="2000" dirty="0" smtClean="0"/>
              <a:t>11.  </a:t>
            </a:r>
            <a:endParaRPr lang="en-US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000592"/>
            <a:ext cx="6362700" cy="4332651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 UNDERGOING PEER REVIEW – DO NOT CITE OR QUOTE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495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" y="366713"/>
            <a:ext cx="6172200" cy="471487"/>
          </a:xfrm>
        </p:spPr>
        <p:txBody>
          <a:bodyPr/>
          <a:lstStyle/>
          <a:p>
            <a:pPr algn="l"/>
            <a:r>
              <a:rPr lang="en-US" sz="2000" dirty="0"/>
              <a:t>Fig </a:t>
            </a:r>
            <a:r>
              <a:rPr lang="en-US" sz="2000" dirty="0" smtClean="0"/>
              <a:t>12. 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685800"/>
            <a:ext cx="458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(A)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4888468"/>
            <a:ext cx="450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(B)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866" y="838199"/>
            <a:ext cx="5926172" cy="40353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866" y="4888467"/>
            <a:ext cx="5926172" cy="4035399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 UNDERGOING PEER REVIEW – DO NOT CITE OR QUOTE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888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" y="366713"/>
            <a:ext cx="6172200" cy="471487"/>
          </a:xfrm>
        </p:spPr>
        <p:txBody>
          <a:bodyPr/>
          <a:lstStyle/>
          <a:p>
            <a:pPr algn="l"/>
            <a:r>
              <a:rPr lang="en-US" sz="2000" dirty="0"/>
              <a:t>Fig </a:t>
            </a:r>
            <a:r>
              <a:rPr lang="en-US" sz="2000" dirty="0" smtClean="0"/>
              <a:t>13. 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13792" y="870466"/>
            <a:ext cx="458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(A)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3253" y="4909066"/>
            <a:ext cx="450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(B)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6" y="838200"/>
            <a:ext cx="5871633" cy="399549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66" y="4876799"/>
            <a:ext cx="5871633" cy="3998261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 UNDERGOING PEER REVIEW – DO NOT CITE OR QUOTE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121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" y="366713"/>
            <a:ext cx="6172200" cy="471487"/>
          </a:xfrm>
        </p:spPr>
        <p:txBody>
          <a:bodyPr/>
          <a:lstStyle/>
          <a:p>
            <a:pPr algn="l"/>
            <a:r>
              <a:rPr lang="en-US" sz="2000" dirty="0"/>
              <a:t>Fig </a:t>
            </a:r>
            <a:r>
              <a:rPr lang="en-US" sz="2000" dirty="0" smtClean="0"/>
              <a:t>14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016" y="870466"/>
            <a:ext cx="458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(A)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019" y="4909066"/>
            <a:ext cx="450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(B)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527" y="838200"/>
            <a:ext cx="5893573" cy="40104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527" y="4876801"/>
            <a:ext cx="5893572" cy="401320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 UNDERGOING PEER REVIEW – DO NOT CITE OR QUOTE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935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" y="239713"/>
            <a:ext cx="6172200" cy="471487"/>
          </a:xfrm>
        </p:spPr>
        <p:txBody>
          <a:bodyPr/>
          <a:lstStyle/>
          <a:p>
            <a:pPr algn="l"/>
            <a:r>
              <a:rPr lang="en-US" sz="2000" dirty="0"/>
              <a:t>Fig </a:t>
            </a:r>
            <a:r>
              <a:rPr lang="en-US" sz="2000" dirty="0" smtClean="0"/>
              <a:t>15. 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18626" y="711200"/>
            <a:ext cx="458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(A)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6924" y="3442666"/>
            <a:ext cx="450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(B)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53509" y="6217133"/>
            <a:ext cx="447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(C)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704" y="711200"/>
            <a:ext cx="4074434" cy="277446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704" y="3442666"/>
            <a:ext cx="4074434" cy="277446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704" y="6217133"/>
            <a:ext cx="4074434" cy="2774467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 UNDERGOING PEER REVIEW – DO NOT CITE OR QUOTE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18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04800"/>
            <a:ext cx="3365500" cy="774700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/>
              <a:t>Fig. 2. 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527836" y="932934"/>
            <a:ext cx="5095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(A)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99365" y="3650668"/>
            <a:ext cx="450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(B)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37150" y="6267101"/>
            <a:ext cx="447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(C)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578" y="894372"/>
            <a:ext cx="4689646" cy="26762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9578" y="3570662"/>
            <a:ext cx="4724953" cy="269643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4884" y="6267101"/>
            <a:ext cx="4689647" cy="2758366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 UNDERGOING PEER REVIEW – DO NOT CITE OR QUOTE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005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314749" y="4463323"/>
            <a:ext cx="577544" cy="805640"/>
            <a:chOff x="5253832" y="4472491"/>
            <a:chExt cx="759852" cy="987856"/>
          </a:xfrm>
          <a:solidFill>
            <a:srgbClr val="BFBFBF"/>
          </a:solidFill>
        </p:grpSpPr>
        <p:sp>
          <p:nvSpPr>
            <p:cNvPr id="4" name="Magnetic Disk 3"/>
            <p:cNvSpPr/>
            <p:nvPr/>
          </p:nvSpPr>
          <p:spPr>
            <a:xfrm>
              <a:off x="5253832" y="4472491"/>
              <a:ext cx="759852" cy="987856"/>
            </a:xfrm>
            <a:prstGeom prst="flowChartMagneticDisk">
              <a:avLst/>
            </a:prstGeom>
            <a:grpFill/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J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5384092" y="4548478"/>
              <a:ext cx="521041" cy="16283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314749" y="5469910"/>
            <a:ext cx="577544" cy="805640"/>
            <a:chOff x="5253832" y="4472491"/>
            <a:chExt cx="759852" cy="987856"/>
          </a:xfrm>
          <a:solidFill>
            <a:srgbClr val="BFBFBF"/>
          </a:solidFill>
        </p:grpSpPr>
        <p:sp>
          <p:nvSpPr>
            <p:cNvPr id="8" name="Magnetic Disk 7"/>
            <p:cNvSpPr/>
            <p:nvPr/>
          </p:nvSpPr>
          <p:spPr>
            <a:xfrm>
              <a:off x="5253832" y="4472491"/>
              <a:ext cx="759852" cy="987856"/>
            </a:xfrm>
            <a:prstGeom prst="flowChartMagneticDisk">
              <a:avLst/>
            </a:prstGeom>
            <a:grpFill/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I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5384092" y="4548478"/>
              <a:ext cx="521041" cy="16283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314749" y="3450137"/>
            <a:ext cx="577544" cy="805640"/>
            <a:chOff x="5253832" y="4472491"/>
            <a:chExt cx="759852" cy="987856"/>
          </a:xfrm>
          <a:solidFill>
            <a:srgbClr val="BFBFBF"/>
          </a:solidFill>
        </p:grpSpPr>
        <p:sp>
          <p:nvSpPr>
            <p:cNvPr id="11" name="Magnetic Disk 10"/>
            <p:cNvSpPr/>
            <p:nvPr/>
          </p:nvSpPr>
          <p:spPr>
            <a:xfrm>
              <a:off x="5253832" y="4472491"/>
              <a:ext cx="759852" cy="987856"/>
            </a:xfrm>
            <a:prstGeom prst="flowChartMagneticDisk">
              <a:avLst/>
            </a:prstGeom>
            <a:grpFill/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D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5384092" y="4548478"/>
              <a:ext cx="521041" cy="16283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314749" y="2456699"/>
            <a:ext cx="577544" cy="805640"/>
            <a:chOff x="5253832" y="4472491"/>
            <a:chExt cx="759852" cy="987856"/>
          </a:xfrm>
          <a:solidFill>
            <a:srgbClr val="BFBFBF"/>
          </a:solidFill>
        </p:grpSpPr>
        <p:sp>
          <p:nvSpPr>
            <p:cNvPr id="14" name="Magnetic Disk 13"/>
            <p:cNvSpPr/>
            <p:nvPr/>
          </p:nvSpPr>
          <p:spPr>
            <a:xfrm>
              <a:off x="5253832" y="4472491"/>
              <a:ext cx="759852" cy="987856"/>
            </a:xfrm>
            <a:prstGeom prst="flowChartMagneticDisk">
              <a:avLst/>
            </a:prstGeom>
            <a:grpFill/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S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5384092" y="4548478"/>
              <a:ext cx="521041" cy="16283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Rounded Rectangle 18"/>
          <p:cNvSpPr/>
          <p:nvPr/>
        </p:nvSpPr>
        <p:spPr>
          <a:xfrm>
            <a:off x="4091338" y="1948699"/>
            <a:ext cx="1167922" cy="5525860"/>
          </a:xfrm>
          <a:prstGeom prst="roundRect">
            <a:avLst/>
          </a:prstGeom>
          <a:pattFill prst="pct70">
            <a:fgClr>
              <a:schemeClr val="tx1">
                <a:lumMod val="75000"/>
                <a:lumOff val="25000"/>
              </a:schemeClr>
            </a:fgClr>
            <a:bgClr>
              <a:prstClr val="white"/>
            </a:bgClr>
          </a:patt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Portal Plasma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3314749" y="6494702"/>
            <a:ext cx="577544" cy="805640"/>
            <a:chOff x="5253832" y="4472491"/>
            <a:chExt cx="759852" cy="987856"/>
          </a:xfrm>
          <a:solidFill>
            <a:srgbClr val="BFBFBF"/>
          </a:solidFill>
        </p:grpSpPr>
        <p:sp>
          <p:nvSpPr>
            <p:cNvPr id="21" name="Magnetic Disk 20"/>
            <p:cNvSpPr/>
            <p:nvPr/>
          </p:nvSpPr>
          <p:spPr>
            <a:xfrm>
              <a:off x="5253832" y="4472491"/>
              <a:ext cx="759852" cy="987856"/>
            </a:xfrm>
            <a:prstGeom prst="flowChartMagneticDisk">
              <a:avLst/>
            </a:prstGeom>
            <a:grpFill/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LI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5384092" y="4548478"/>
              <a:ext cx="521041" cy="16283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3" name="Rounded Rectangle 22"/>
          <p:cNvSpPr/>
          <p:nvPr/>
        </p:nvSpPr>
        <p:spPr>
          <a:xfrm>
            <a:off x="1987800" y="1948699"/>
            <a:ext cx="1179153" cy="5525860"/>
          </a:xfrm>
          <a:prstGeom prst="roundRect">
            <a:avLst/>
          </a:prstGeom>
          <a:pattFill prst="pct70">
            <a:fgClr>
              <a:schemeClr val="tx1">
                <a:lumMod val="75000"/>
                <a:lumOff val="25000"/>
              </a:schemeClr>
            </a:fgClr>
            <a:bgClr>
              <a:prstClr val="white"/>
            </a:bgClr>
          </a:patt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Systemic Plasma</a:t>
            </a:r>
            <a:endParaRPr lang="en-US" dirty="0"/>
          </a:p>
        </p:txBody>
      </p:sp>
      <p:sp>
        <p:nvSpPr>
          <p:cNvPr id="24" name="Rounded Rectangle 23"/>
          <p:cNvSpPr/>
          <p:nvPr/>
        </p:nvSpPr>
        <p:spPr>
          <a:xfrm>
            <a:off x="931333" y="2333325"/>
            <a:ext cx="966228" cy="1035161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Bone</a:t>
            </a:r>
            <a:endParaRPr lang="en-US" dirty="0"/>
          </a:p>
        </p:txBody>
      </p:sp>
      <p:sp>
        <p:nvSpPr>
          <p:cNvPr id="26" name="Rounded Rectangle 25"/>
          <p:cNvSpPr/>
          <p:nvPr/>
        </p:nvSpPr>
        <p:spPr>
          <a:xfrm>
            <a:off x="931333" y="3772259"/>
            <a:ext cx="966228" cy="1035161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Other</a:t>
            </a:r>
            <a:endParaRPr lang="en-US" dirty="0"/>
          </a:p>
        </p:txBody>
      </p:sp>
      <p:sp>
        <p:nvSpPr>
          <p:cNvPr id="27" name="Rounded Rectangle 26"/>
          <p:cNvSpPr/>
          <p:nvPr/>
        </p:nvSpPr>
        <p:spPr>
          <a:xfrm>
            <a:off x="931333" y="5327061"/>
            <a:ext cx="966228" cy="1035161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Kidney</a:t>
            </a:r>
            <a:endParaRPr lang="en-US" dirty="0"/>
          </a:p>
        </p:txBody>
      </p:sp>
      <p:sp>
        <p:nvSpPr>
          <p:cNvPr id="28" name="Rounded Rectangle 27"/>
          <p:cNvSpPr/>
          <p:nvPr/>
        </p:nvSpPr>
        <p:spPr>
          <a:xfrm>
            <a:off x="2120817" y="7872393"/>
            <a:ext cx="966228" cy="689451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Liver</a:t>
            </a:r>
            <a:endParaRPr lang="en-US" dirty="0"/>
          </a:p>
        </p:txBody>
      </p:sp>
      <p:sp>
        <p:nvSpPr>
          <p:cNvPr id="29" name="Rounded Rectangle 28"/>
          <p:cNvSpPr/>
          <p:nvPr/>
        </p:nvSpPr>
        <p:spPr>
          <a:xfrm>
            <a:off x="1880479" y="839205"/>
            <a:ext cx="1179153" cy="846632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Systemic RBC</a:t>
            </a:r>
            <a:endParaRPr lang="en-US" dirty="0"/>
          </a:p>
        </p:txBody>
      </p:sp>
      <p:sp>
        <p:nvSpPr>
          <p:cNvPr id="30" name="Rounded Rectangle 29"/>
          <p:cNvSpPr/>
          <p:nvPr/>
        </p:nvSpPr>
        <p:spPr>
          <a:xfrm>
            <a:off x="3984017" y="839205"/>
            <a:ext cx="1167920" cy="846632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Portal RBC</a:t>
            </a:r>
            <a:endParaRPr lang="en-US" dirty="0"/>
          </a:p>
        </p:txBody>
      </p:sp>
      <p:sp>
        <p:nvSpPr>
          <p:cNvPr id="37" name="Right Arrow 36"/>
          <p:cNvSpPr/>
          <p:nvPr/>
        </p:nvSpPr>
        <p:spPr>
          <a:xfrm>
            <a:off x="1780594" y="2701938"/>
            <a:ext cx="457696" cy="145301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ight Arrow 37"/>
          <p:cNvSpPr/>
          <p:nvPr/>
        </p:nvSpPr>
        <p:spPr>
          <a:xfrm flipH="1">
            <a:off x="1748705" y="2847239"/>
            <a:ext cx="478190" cy="145301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ight Arrow 38"/>
          <p:cNvSpPr/>
          <p:nvPr/>
        </p:nvSpPr>
        <p:spPr>
          <a:xfrm>
            <a:off x="1789058" y="4200207"/>
            <a:ext cx="457696" cy="145301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 flipH="1">
            <a:off x="1757169" y="4345509"/>
            <a:ext cx="478190" cy="145301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ight Arrow 41"/>
          <p:cNvSpPr/>
          <p:nvPr/>
        </p:nvSpPr>
        <p:spPr>
          <a:xfrm flipH="1">
            <a:off x="1733067" y="5799575"/>
            <a:ext cx="478190" cy="145301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ight Arrow 42"/>
          <p:cNvSpPr/>
          <p:nvPr/>
        </p:nvSpPr>
        <p:spPr>
          <a:xfrm>
            <a:off x="2979722" y="1062634"/>
            <a:ext cx="1125229" cy="145301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ight Arrow 43"/>
          <p:cNvSpPr/>
          <p:nvPr/>
        </p:nvSpPr>
        <p:spPr>
          <a:xfrm flipH="1">
            <a:off x="2954029" y="1207935"/>
            <a:ext cx="1118960" cy="145301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ight Arrow 44"/>
          <p:cNvSpPr/>
          <p:nvPr/>
        </p:nvSpPr>
        <p:spPr>
          <a:xfrm>
            <a:off x="2796802" y="2260954"/>
            <a:ext cx="1663494" cy="144741"/>
          </a:xfrm>
          <a:prstGeom prst="rightArrow">
            <a:avLst/>
          </a:prstGeom>
          <a:pattFill prst="pct70">
            <a:fgClr>
              <a:schemeClr val="tx1">
                <a:lumMod val="75000"/>
                <a:lumOff val="25000"/>
              </a:schemeClr>
            </a:fgClr>
            <a:bgClr>
              <a:prstClr val="white"/>
            </a:bgClr>
          </a:patt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ight Arrow 45"/>
          <p:cNvSpPr/>
          <p:nvPr/>
        </p:nvSpPr>
        <p:spPr>
          <a:xfrm flipH="1">
            <a:off x="2865723" y="7305229"/>
            <a:ext cx="1702254" cy="120700"/>
          </a:xfrm>
          <a:prstGeom prst="rightArrow">
            <a:avLst/>
          </a:prstGeom>
          <a:pattFill prst="pct70">
            <a:fgClr>
              <a:schemeClr val="tx1">
                <a:lumMod val="75000"/>
                <a:lumOff val="25000"/>
              </a:schemeClr>
            </a:fgClr>
            <a:bgClr>
              <a:prstClr val="white"/>
            </a:bgClr>
          </a:patt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ight Arrow 50"/>
          <p:cNvSpPr/>
          <p:nvPr/>
        </p:nvSpPr>
        <p:spPr>
          <a:xfrm>
            <a:off x="3825017" y="2840578"/>
            <a:ext cx="309414" cy="144741"/>
          </a:xfrm>
          <a:prstGeom prst="rightArrow">
            <a:avLst/>
          </a:prstGeom>
          <a:solidFill>
            <a:srgbClr val="D9D9D9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ight Arrow 51"/>
          <p:cNvSpPr/>
          <p:nvPr/>
        </p:nvSpPr>
        <p:spPr>
          <a:xfrm>
            <a:off x="3822877" y="3815947"/>
            <a:ext cx="309414" cy="144741"/>
          </a:xfrm>
          <a:prstGeom prst="rightArrow">
            <a:avLst/>
          </a:prstGeom>
          <a:solidFill>
            <a:srgbClr val="D9D9D9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ight Arrow 52"/>
          <p:cNvSpPr/>
          <p:nvPr/>
        </p:nvSpPr>
        <p:spPr>
          <a:xfrm>
            <a:off x="3839159" y="4887030"/>
            <a:ext cx="309414" cy="144741"/>
          </a:xfrm>
          <a:prstGeom prst="rightArrow">
            <a:avLst/>
          </a:prstGeom>
          <a:solidFill>
            <a:srgbClr val="D9D9D9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ight Arrow 53"/>
          <p:cNvSpPr/>
          <p:nvPr/>
        </p:nvSpPr>
        <p:spPr>
          <a:xfrm>
            <a:off x="3840984" y="5872505"/>
            <a:ext cx="309414" cy="144741"/>
          </a:xfrm>
          <a:prstGeom prst="rightArrow">
            <a:avLst/>
          </a:prstGeom>
          <a:solidFill>
            <a:srgbClr val="D9D9D9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Up Arrow 1"/>
          <p:cNvSpPr/>
          <p:nvPr/>
        </p:nvSpPr>
        <p:spPr>
          <a:xfrm>
            <a:off x="2472635" y="1611384"/>
            <a:ext cx="119947" cy="541437"/>
          </a:xfrm>
          <a:prstGeom prst="up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3" name="Down Arrow 2"/>
          <p:cNvSpPr/>
          <p:nvPr/>
        </p:nvSpPr>
        <p:spPr>
          <a:xfrm flipH="1">
            <a:off x="2555210" y="1611384"/>
            <a:ext cx="135867" cy="541437"/>
          </a:xfrm>
          <a:prstGeom prst="downArrow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Up Arrow 56"/>
          <p:cNvSpPr/>
          <p:nvPr/>
        </p:nvSpPr>
        <p:spPr>
          <a:xfrm>
            <a:off x="4614100" y="1611384"/>
            <a:ext cx="119947" cy="541437"/>
          </a:xfrm>
          <a:prstGeom prst="up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Down Arrow 57"/>
          <p:cNvSpPr/>
          <p:nvPr/>
        </p:nvSpPr>
        <p:spPr>
          <a:xfrm flipH="1">
            <a:off x="4696674" y="1611384"/>
            <a:ext cx="135867" cy="541437"/>
          </a:xfrm>
          <a:prstGeom prst="downArrow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3612223" y="3311074"/>
            <a:ext cx="5981" cy="258121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3612223" y="2014321"/>
            <a:ext cx="2991" cy="650245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3612223" y="4304511"/>
            <a:ext cx="5981" cy="277871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3612223" y="5317698"/>
            <a:ext cx="5981" cy="271271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3612223" y="6324284"/>
            <a:ext cx="5981" cy="289476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3608498" y="7151816"/>
            <a:ext cx="3725" cy="367308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Bent Arrow 32"/>
          <p:cNvSpPr/>
          <p:nvPr/>
        </p:nvSpPr>
        <p:spPr>
          <a:xfrm rot="10800000">
            <a:off x="3087044" y="7438841"/>
            <a:ext cx="1803567" cy="867093"/>
          </a:xfrm>
          <a:prstGeom prst="bentArrow">
            <a:avLst>
              <a:gd name="adj1" fmla="val 8309"/>
              <a:gd name="adj2" fmla="val 9823"/>
              <a:gd name="adj3" fmla="val 13612"/>
              <a:gd name="adj4" fmla="val 0"/>
            </a:avLst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5" name="Up Arrow 64"/>
          <p:cNvSpPr/>
          <p:nvPr/>
        </p:nvSpPr>
        <p:spPr>
          <a:xfrm>
            <a:off x="2589673" y="7281187"/>
            <a:ext cx="89841" cy="729296"/>
          </a:xfrm>
          <a:prstGeom prst="upArrow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66" name="Down Arrow 65"/>
          <p:cNvSpPr/>
          <p:nvPr/>
        </p:nvSpPr>
        <p:spPr>
          <a:xfrm flipH="1">
            <a:off x="2673346" y="7281187"/>
            <a:ext cx="101767" cy="729296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/>
          <p:cNvSpPr txBox="1"/>
          <p:nvPr/>
        </p:nvSpPr>
        <p:spPr>
          <a:xfrm>
            <a:off x="3233823" y="1755579"/>
            <a:ext cx="11038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Oral Dose</a:t>
            </a:r>
            <a:endParaRPr lang="en-US" sz="1200" dirty="0"/>
          </a:p>
        </p:txBody>
      </p:sp>
      <p:sp>
        <p:nvSpPr>
          <p:cNvPr id="99" name="TextBox 98"/>
          <p:cNvSpPr txBox="1"/>
          <p:nvPr/>
        </p:nvSpPr>
        <p:spPr>
          <a:xfrm>
            <a:off x="859117" y="7012894"/>
            <a:ext cx="1061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Urinary</a:t>
            </a:r>
          </a:p>
          <a:p>
            <a:pPr algn="ctr"/>
            <a:r>
              <a:rPr lang="en-US" sz="1200" dirty="0" smtClean="0"/>
              <a:t>Excretion</a:t>
            </a:r>
            <a:endParaRPr lang="en-US" sz="1200" dirty="0"/>
          </a:p>
        </p:txBody>
      </p:sp>
      <p:sp>
        <p:nvSpPr>
          <p:cNvPr id="100" name="TextBox 99"/>
          <p:cNvSpPr txBox="1"/>
          <p:nvPr/>
        </p:nvSpPr>
        <p:spPr>
          <a:xfrm>
            <a:off x="3049249" y="7474521"/>
            <a:ext cx="1061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Fecal</a:t>
            </a:r>
          </a:p>
          <a:p>
            <a:pPr algn="ctr"/>
            <a:r>
              <a:rPr lang="en-US" sz="1200" dirty="0" smtClean="0"/>
              <a:t>Excretion</a:t>
            </a:r>
            <a:endParaRPr lang="en-US" sz="1200" dirty="0"/>
          </a:p>
        </p:txBody>
      </p:sp>
      <p:sp>
        <p:nvSpPr>
          <p:cNvPr id="25" name="Title 24"/>
          <p:cNvSpPr>
            <a:spLocks noGrp="1"/>
          </p:cNvSpPr>
          <p:nvPr>
            <p:ph type="title"/>
          </p:nvPr>
        </p:nvSpPr>
        <p:spPr>
          <a:xfrm>
            <a:off x="272203" y="245357"/>
            <a:ext cx="1318260" cy="942711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/>
              <a:t>Fig 3.</a:t>
            </a:r>
            <a:endParaRPr lang="en-US" sz="2000" dirty="0"/>
          </a:p>
        </p:txBody>
      </p:sp>
      <p:sp>
        <p:nvSpPr>
          <p:cNvPr id="67" name="Right Arrow 66"/>
          <p:cNvSpPr/>
          <p:nvPr/>
        </p:nvSpPr>
        <p:spPr>
          <a:xfrm rot="16200000" flipH="1">
            <a:off x="956558" y="6532862"/>
            <a:ext cx="808523" cy="151560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 UNDERGOING PEER REVIEW – DO NOT CITE OR QUOTE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066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42900" y="366713"/>
            <a:ext cx="6172200" cy="471487"/>
          </a:xfrm>
        </p:spPr>
        <p:txBody>
          <a:bodyPr/>
          <a:lstStyle/>
          <a:p>
            <a:pPr algn="l"/>
            <a:r>
              <a:rPr lang="en-US" sz="2000" dirty="0"/>
              <a:t>Fig </a:t>
            </a:r>
            <a:r>
              <a:rPr lang="en-US" sz="2000" dirty="0" smtClean="0"/>
              <a:t>4. </a:t>
            </a:r>
            <a:endParaRPr lang="en-US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0" y="762000"/>
            <a:ext cx="458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(A)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4888203"/>
            <a:ext cx="450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(B)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704" y="838200"/>
            <a:ext cx="5887396" cy="400621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704" y="4888203"/>
            <a:ext cx="5887396" cy="4008994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 UNDERGOING PEER REVIEW – DO NOT CITE OR QUOTE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98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" y="366713"/>
            <a:ext cx="6172200" cy="471487"/>
          </a:xfrm>
        </p:spPr>
        <p:txBody>
          <a:bodyPr/>
          <a:lstStyle/>
          <a:p>
            <a:pPr algn="l"/>
            <a:r>
              <a:rPr lang="en-US" sz="2000" dirty="0"/>
              <a:t>Fig </a:t>
            </a:r>
            <a:r>
              <a:rPr lang="en-US" sz="2000" dirty="0" smtClean="0"/>
              <a:t>5.  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13792" y="870466"/>
            <a:ext cx="458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(A)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3792" y="4927600"/>
            <a:ext cx="450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(B)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890" y="838200"/>
            <a:ext cx="6005476" cy="4089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890" y="4909066"/>
            <a:ext cx="6005476" cy="408940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 UNDERGOING PEER REVIEW – DO NOT CITE OR QUOTE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901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" y="366713"/>
            <a:ext cx="6172200" cy="471487"/>
          </a:xfrm>
        </p:spPr>
        <p:txBody>
          <a:bodyPr/>
          <a:lstStyle/>
          <a:p>
            <a:pPr algn="l"/>
            <a:r>
              <a:rPr lang="en-US" sz="2000" dirty="0"/>
              <a:t>Fig 6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" y="838200"/>
            <a:ext cx="6211447" cy="4229656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 UNDERGOING PEER REVIEW – DO NOT CITE OR QUOTE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23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6172200" cy="471488"/>
          </a:xfrm>
        </p:spPr>
        <p:txBody>
          <a:bodyPr/>
          <a:lstStyle/>
          <a:p>
            <a:pPr algn="l" eaLnBrk="1" hangingPunct="1"/>
            <a:r>
              <a:rPr lang="en-US" sz="2000" dirty="0">
                <a:latin typeface="Arial" charset="0"/>
                <a:ea typeface="ＭＳ Ｐゴシック" charset="0"/>
              </a:rPr>
              <a:t>Fig </a:t>
            </a:r>
            <a:r>
              <a:rPr lang="en-US" sz="2000" dirty="0" smtClean="0">
                <a:latin typeface="Arial" charset="0"/>
                <a:ea typeface="ＭＳ Ｐゴシック" charset="0"/>
              </a:rPr>
              <a:t>7.</a:t>
            </a:r>
            <a:endParaRPr lang="en-US" sz="2000" dirty="0">
              <a:latin typeface="Arial" charset="0"/>
              <a:ea typeface="ＭＳ Ｐゴシック" charset="0"/>
            </a:endParaRPr>
          </a:p>
        </p:txBody>
      </p:sp>
      <p:sp>
        <p:nvSpPr>
          <p:cNvPr id="8197" name="TextBox 6"/>
          <p:cNvSpPr txBox="1">
            <a:spLocks noChangeArrowheads="1"/>
          </p:cNvSpPr>
          <p:nvPr/>
        </p:nvSpPr>
        <p:spPr bwMode="auto">
          <a:xfrm>
            <a:off x="81734" y="776288"/>
            <a:ext cx="49236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/>
              <a:t>(A</a:t>
            </a:r>
            <a:r>
              <a:rPr lang="en-US" sz="1800" dirty="0" smtClean="0"/>
              <a:t>)</a:t>
            </a:r>
            <a:endParaRPr lang="en-US" sz="1800" dirty="0"/>
          </a:p>
        </p:txBody>
      </p:sp>
      <p:sp>
        <p:nvSpPr>
          <p:cNvPr id="8198" name="TextBox 7"/>
          <p:cNvSpPr txBox="1">
            <a:spLocks noChangeArrowheads="1"/>
          </p:cNvSpPr>
          <p:nvPr/>
        </p:nvSpPr>
        <p:spPr bwMode="auto">
          <a:xfrm>
            <a:off x="114300" y="4755356"/>
            <a:ext cx="49236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/>
              <a:t>(B</a:t>
            </a:r>
            <a:r>
              <a:rPr lang="en-US" sz="1800" dirty="0" smtClean="0"/>
              <a:t>)</a:t>
            </a:r>
            <a:endParaRPr 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066" y="776288"/>
            <a:ext cx="5935134" cy="40387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064" y="4814988"/>
            <a:ext cx="5935135" cy="4041503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 UNDERGOING PEER REVIEW – DO NOT CITE OR QUOTE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488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6172200" cy="54768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US" sz="2400" dirty="0">
                <a:latin typeface="Arial" charset="0"/>
                <a:ea typeface="ＭＳ Ｐゴシック" charset="0"/>
              </a:rPr>
              <a:t>Fig </a:t>
            </a:r>
            <a:r>
              <a:rPr lang="en-US" sz="2400" dirty="0" smtClean="0">
                <a:latin typeface="Arial" charset="0"/>
                <a:ea typeface="ＭＳ Ｐゴシック" charset="0"/>
              </a:rPr>
              <a:t>8.</a:t>
            </a:r>
            <a:endParaRPr lang="en-US" sz="2400" dirty="0">
              <a:latin typeface="Arial" charset="0"/>
              <a:ea typeface="ＭＳ Ｐゴシック" charset="0"/>
            </a:endParaRPr>
          </a:p>
        </p:txBody>
      </p:sp>
      <p:sp>
        <p:nvSpPr>
          <p:cNvPr id="15367" name="TextBox 6"/>
          <p:cNvSpPr txBox="1">
            <a:spLocks noChangeArrowheads="1"/>
          </p:cNvSpPr>
          <p:nvPr/>
        </p:nvSpPr>
        <p:spPr bwMode="auto">
          <a:xfrm>
            <a:off x="134816" y="990600"/>
            <a:ext cx="49236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/>
              <a:t>(A</a:t>
            </a:r>
            <a:r>
              <a:rPr lang="en-US" sz="1800" dirty="0" smtClean="0"/>
              <a:t>)</a:t>
            </a:r>
            <a:endParaRPr lang="en-US" sz="1800" dirty="0"/>
          </a:p>
        </p:txBody>
      </p:sp>
      <p:sp>
        <p:nvSpPr>
          <p:cNvPr id="15368" name="TextBox 7"/>
          <p:cNvSpPr txBox="1">
            <a:spLocks noChangeArrowheads="1"/>
          </p:cNvSpPr>
          <p:nvPr/>
        </p:nvSpPr>
        <p:spPr bwMode="auto">
          <a:xfrm>
            <a:off x="134816" y="4938711"/>
            <a:ext cx="49236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/>
              <a:t>(B</a:t>
            </a:r>
            <a:r>
              <a:rPr lang="en-US" sz="1800" dirty="0" smtClean="0"/>
              <a:t>)</a:t>
            </a:r>
            <a:endParaRPr 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767" y="990600"/>
            <a:ext cx="5769234" cy="392581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768" y="4938711"/>
            <a:ext cx="5769234" cy="3928533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 UNDERGOING PEER REVIEW – DO NOT CITE OR QUOTE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712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" y="366713"/>
            <a:ext cx="6172200" cy="471487"/>
          </a:xfrm>
        </p:spPr>
        <p:txBody>
          <a:bodyPr/>
          <a:lstStyle/>
          <a:p>
            <a:pPr algn="l"/>
            <a:r>
              <a:rPr lang="en-US" sz="2000" dirty="0"/>
              <a:t>Fig </a:t>
            </a:r>
            <a:r>
              <a:rPr lang="en-US" sz="2000" dirty="0" smtClean="0"/>
              <a:t>9.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685800"/>
            <a:ext cx="458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(A)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4724400"/>
            <a:ext cx="450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(B)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142" y="838199"/>
            <a:ext cx="5923123" cy="40333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142" y="4890543"/>
            <a:ext cx="5923123" cy="4033323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 UNDERGOING PEER REVIEW – DO NOT CITE OR QUOTE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638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13530</TotalTime>
  <Words>336</Words>
  <Application>Microsoft Macintosh PowerPoint</Application>
  <PresentationFormat>On-screen Show (4:3)</PresentationFormat>
  <Paragraphs>96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Fig. 1.</vt:lpstr>
      <vt:lpstr>Fig. 2. </vt:lpstr>
      <vt:lpstr>Fig 3.</vt:lpstr>
      <vt:lpstr>Fig 4. </vt:lpstr>
      <vt:lpstr>Fig 5.  </vt:lpstr>
      <vt:lpstr>Fig 6.</vt:lpstr>
      <vt:lpstr>Fig 7.</vt:lpstr>
      <vt:lpstr>Fig 8.</vt:lpstr>
      <vt:lpstr>Fig 9.</vt:lpstr>
      <vt:lpstr>Fig 10.</vt:lpstr>
      <vt:lpstr>Fig 11.  </vt:lpstr>
      <vt:lpstr>Fig 12. </vt:lpstr>
      <vt:lpstr>Fig 13. </vt:lpstr>
      <vt:lpstr>Fig 14</vt:lpstr>
      <vt:lpstr>Fig 15. </vt:lpstr>
    </vt:vector>
  </TitlesOfParts>
  <Company>CRiK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christopher kirman</dc:creator>
  <cp:lastModifiedBy>christopher kirman</cp:lastModifiedBy>
  <cp:revision>282</cp:revision>
  <dcterms:created xsi:type="dcterms:W3CDTF">2011-05-24T13:27:22Z</dcterms:created>
  <dcterms:modified xsi:type="dcterms:W3CDTF">2012-10-09T17:33:56Z</dcterms:modified>
</cp:coreProperties>
</file>